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jpeg" ContentType="image/jpeg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88" r:id="rId8"/>
    <p:sldId id="307" r:id="rId9"/>
    <p:sldId id="292" r:id="rId10"/>
    <p:sldId id="282" r:id="rId11"/>
    <p:sldId id="293" r:id="rId12"/>
    <p:sldId id="291" r:id="rId13"/>
    <p:sldId id="295" r:id="rId14"/>
    <p:sldId id="298" r:id="rId15"/>
    <p:sldId id="302" r:id="rId16"/>
    <p:sldId id="345" r:id="rId17"/>
    <p:sldId id="344" r:id="rId18"/>
    <p:sldId id="299" r:id="rId19"/>
    <p:sldId id="300" r:id="rId20"/>
    <p:sldId id="303" r:id="rId21"/>
    <p:sldId id="304" r:id="rId22"/>
    <p:sldId id="373" r:id="rId23"/>
    <p:sldId id="301" r:id="rId24"/>
    <p:sldId id="346" r:id="rId25"/>
    <p:sldId id="348" r:id="rId26"/>
    <p:sldId id="305" r:id="rId27"/>
    <p:sldId id="374" r:id="rId28"/>
    <p:sldId id="375" r:id="rId29"/>
    <p:sldId id="353" r:id="rId30"/>
    <p:sldId id="354" r:id="rId31"/>
    <p:sldId id="358" r:id="rId32"/>
    <p:sldId id="355" r:id="rId33"/>
    <p:sldId id="350" r:id="rId34"/>
    <p:sldId id="287" r:id="rId35"/>
  </p:sldIdLst>
  <p:sldSz cx="9001125" cy="5039995"/>
  <p:notesSz cx="6858000" cy="9144000"/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57B3BC-24FD-4F5D-9331-DB6B1C3A878C}">
          <p14:sldIdLst>
            <p14:sldId id="256"/>
            <p14:sldId id="257"/>
            <p14:sldId id="258"/>
            <p14:sldId id="294"/>
            <p14:sldId id="288"/>
            <p14:sldId id="292"/>
            <p14:sldId id="282"/>
            <p14:sldId id="293"/>
            <p14:sldId id="291"/>
            <p14:sldId id="295"/>
            <p14:sldId id="298"/>
            <p14:sldId id="345"/>
            <p14:sldId id="344"/>
            <p14:sldId id="299"/>
            <p14:sldId id="303"/>
            <p14:sldId id="304"/>
            <p14:sldId id="305"/>
            <p14:sldId id="374"/>
            <p14:sldId id="375"/>
            <p14:sldId id="353"/>
            <p14:sldId id="354"/>
            <p14:sldId id="358"/>
            <p14:sldId id="355"/>
            <p14:sldId id="307"/>
            <p14:sldId id="302"/>
            <p14:sldId id="300"/>
            <p14:sldId id="373"/>
            <p14:sldId id="301"/>
            <p14:sldId id="346"/>
            <p14:sldId id="348"/>
          </p14:sldIdLst>
        </p14:section>
        <p14:section name="无标题节" id="{9F8B98F7-3B6F-477B-9003-34637C1E7C0A}">
          <p14:sldIdLst>
            <p14:sldId id="350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173B"/>
    <a:srgbClr val="BA1F3E"/>
    <a:srgbClr val="EB1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771"/>
  </p:normalViewPr>
  <p:slideViewPr>
    <p:cSldViewPr>
      <p:cViewPr varScale="1">
        <p:scale>
          <a:sx n="89" d="100"/>
          <a:sy n="89" d="100"/>
        </p:scale>
        <p:origin x="614" y="36"/>
      </p:cViewPr>
      <p:guideLst>
        <p:guide orient="horz" pos="1658"/>
        <p:guide pos="28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16DF-CF36-416C-BD50-D1BDDE91DB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9646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hyperlink" Target="47.106.75.6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" y="-72132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64013" y="1615232"/>
            <a:ext cx="18592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</a:t>
            </a:r>
            <a:endParaRPr lang="zh-CN" altLang="en-US" sz="4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2650" y="1783383"/>
            <a:ext cx="2339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团队作业报告</a:t>
            </a:r>
            <a:endParaRPr lang="zh-CN" altLang="en-US" sz="36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70627" y="2384673"/>
            <a:ext cx="165618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412330" y="2655639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姚子航，应邦豪，徐天强，王鑫伟，励颖</a:t>
            </a:r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pic>
        <p:nvPicPr>
          <p:cNvPr id="8" name="57dd85ce412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5098" y="1296020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"/>
    </mc:Choice>
    <mc:Fallback>
      <p:transition spd="slow" advTm="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42148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277466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02</a:t>
            </a:r>
            <a:endParaRPr lang="zh-CN" altLang="en-US" sz="5400" dirty="0">
              <a:solidFill>
                <a:srgbClr val="EB193E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141562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059503"/>
            <a:ext cx="3365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Practice of continuous integration 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target_126420"/>
          <p:cNvSpPr>
            <a:spLocks noChangeAspect="1"/>
          </p:cNvSpPr>
          <p:nvPr/>
        </p:nvSpPr>
        <p:spPr bwMode="auto">
          <a:xfrm>
            <a:off x="3544874" y="2764481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9" name="target_126420"/>
          <p:cNvSpPr>
            <a:spLocks noChangeAspect="1"/>
          </p:cNvSpPr>
          <p:nvPr/>
        </p:nvSpPr>
        <p:spPr bwMode="auto">
          <a:xfrm>
            <a:off x="3544876" y="3230353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0" name="target_126420"/>
          <p:cNvSpPr>
            <a:spLocks noChangeAspect="1"/>
          </p:cNvSpPr>
          <p:nvPr/>
        </p:nvSpPr>
        <p:spPr bwMode="auto">
          <a:xfrm>
            <a:off x="3544875" y="3696225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1" name="矩形 10"/>
          <p:cNvSpPr/>
          <p:nvPr/>
        </p:nvSpPr>
        <p:spPr>
          <a:xfrm flipH="1">
            <a:off x="4068514" y="2709472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68514" y="3176687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H="1">
            <a:off x="4068514" y="3643902"/>
            <a:ext cx="1224136" cy="44196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应用监控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"/>
    </mc:Choice>
    <mc:Fallback>
      <p:transition spd="slow" advTm="45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持续集成：搭建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环境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6146" y="556195"/>
            <a:ext cx="3000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Jenkins Environment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88" y="2069993"/>
            <a:ext cx="4360620" cy="1515474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520638" y="1064970"/>
            <a:ext cx="3970609" cy="810789"/>
            <a:chOff x="599517" y="1423805"/>
            <a:chExt cx="5091413" cy="109411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517" y="1423805"/>
              <a:ext cx="3063505" cy="67061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70" y="2091161"/>
              <a:ext cx="5075360" cy="426757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 flipH="1">
            <a:off x="4663097" y="1560237"/>
            <a:ext cx="4212532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方法一：将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作为一个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Windows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服务，用命令行运行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，并为其分配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端口。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4689796" y="2372313"/>
            <a:ext cx="3998786" cy="108839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方法二：基于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容器（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）安装，将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jenkins.war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复制到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%TOMCAT_HOME%\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webapps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目录下，启动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，本次搭建采用此方法。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 flipH="1">
            <a:off x="4860602" y="1043038"/>
            <a:ext cx="4266242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官网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https://jenkins.io/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下载最新的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506671" y="3665460"/>
            <a:ext cx="5987781" cy="1021144"/>
            <a:chOff x="1969165" y="3720548"/>
            <a:chExt cx="5987781" cy="1021144"/>
          </a:xfrm>
        </p:grpSpPr>
        <p:sp>
          <p:nvSpPr>
            <p:cNvPr id="28" name="矩形 27"/>
            <p:cNvSpPr/>
            <p:nvPr/>
          </p:nvSpPr>
          <p:spPr>
            <a:xfrm>
              <a:off x="1969165" y="4237636"/>
              <a:ext cx="126277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JDK 8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969165" y="3720548"/>
              <a:ext cx="514593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Jenkins 2.107.3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4224" y="4237636"/>
              <a:ext cx="1373286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Maven 3.5.3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89796" y="4237636"/>
              <a:ext cx="148406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Tomcat 9.0.5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216149" y="4237636"/>
              <a:ext cx="89895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GitHub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7157388" y="3720548"/>
              <a:ext cx="799558" cy="1021144"/>
            </a:xfrm>
            <a:prstGeom prst="rect">
              <a:avLst/>
            </a:prstGeom>
            <a:solidFill>
              <a:srgbClr val="EA1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Druid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0"/>
    </mc:Choice>
    <mc:Fallback>
      <p:transition spd="slow" advTm="69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0108" y="556195"/>
            <a:ext cx="2879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40108" y="949238"/>
            <a:ext cx="3590334" cy="3731158"/>
            <a:chOff x="349498" y="877222"/>
            <a:chExt cx="3964849" cy="387772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498" y="938228"/>
              <a:ext cx="3964849" cy="381672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3907699" y="877222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flipH="1">
            <a:off x="4644578" y="2088108"/>
            <a:ext cx="4108233" cy="1055312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步骤一：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中安装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插件，并新建一个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项目。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会利用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文件，从而大大减轻构建配置。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8154" y="556195"/>
            <a:ext cx="2891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820019" y="1097224"/>
            <a:ext cx="3463141" cy="2042568"/>
            <a:chOff x="5413117" y="1723623"/>
            <a:chExt cx="3463141" cy="204256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13117" y="1790714"/>
              <a:ext cx="3462512" cy="197547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8469610" y="1723623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7985" y="910159"/>
            <a:ext cx="3395863" cy="2913955"/>
            <a:chOff x="2556346" y="1224858"/>
            <a:chExt cx="3642287" cy="3068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46" y="1263173"/>
              <a:ext cx="3639852" cy="303056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5791985" y="1224858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457266" y="3731718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步骤二：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在配置页中，源码管理选择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，填入地址。默认使用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分支。如果需要口令，在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Credentials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中添加用户名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口令，或者使用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SSH Key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4644578" y="3139792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步骤三：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配置构建触发器，定时检查版本库，发现有新的提交就触发构建。这种方式对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SVN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等所有版本管理系统都是通用的。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65097" y="1196284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958840" y="1283335"/>
            <a:ext cx="2915920" cy="302768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步骤四：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配置构建选项，本项目直接使用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进行构建，需要配置好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文件路径以及配置参数，这里的参数是跳过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test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选项。我们在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里的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标签添加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&lt;defaultGoal&gt;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标签，值为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，这样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结束后才会生成可运行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文件，或者直接在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Goals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选项中填写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也可以。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927735" y="929005"/>
          <a:ext cx="496062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" r:id="rId1" imgW="4956810" imgH="1840230" progId="Paint.Picture">
                  <p:embed/>
                </p:oleObj>
              </mc:Choice>
              <mc:Fallback>
                <p:oleObj name="" r:id="rId1" imgW="4956810" imgH="184023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735" y="929005"/>
                        <a:ext cx="4960620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285875" y="2931160"/>
          <a:ext cx="4102735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" r:id="rId3" imgW="4099560" imgH="1908810" progId="Paint.Picture">
                  <p:embed/>
                </p:oleObj>
              </mc:Choice>
              <mc:Fallback>
                <p:oleObj name="" r:id="rId3" imgW="4099560" imgH="190881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5875" y="2931160"/>
                        <a:ext cx="4102735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24098" y="1268115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5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644015" y="864235"/>
          <a:ext cx="6116320" cy="405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976110" imgH="4895850" progId="Paint.Picture">
                  <p:embed/>
                </p:oleObj>
              </mc:Choice>
              <mc:Fallback>
                <p:oleObj name="" r:id="rId1" imgW="6976110" imgH="489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4015" y="864235"/>
                        <a:ext cx="6116320" cy="4058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 flipH="1">
            <a:off x="381000" y="2913380"/>
            <a:ext cx="3068955" cy="1411605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步骤五：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github配置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webhook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，每当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分支发生变动，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merge pull request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或有新的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commit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，就会将信息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push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平台上，并自动构建。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1234" y="2681334"/>
            <a:ext cx="1273726" cy="6936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708474" y="2253577"/>
            <a:ext cx="4932611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（上次的构建状态），蓝色代表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Success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，红色代表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Failed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（编译晴雨表）：最近五次构建的成功率。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29" y="839634"/>
            <a:ext cx="8136904" cy="1391674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438785" y="2032000"/>
          <a:ext cx="2969895" cy="291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967990" imgH="2910840" progId="Paint.Picture">
                  <p:embed/>
                </p:oleObj>
              </mc:Choice>
              <mc:Fallback>
                <p:oleObj name="" r:id="rId2" imgW="2967990" imgH="29108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8785" y="2032000"/>
                        <a:ext cx="2969895" cy="291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持续集成：持续集成效果演示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311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Effect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727" y="942036"/>
            <a:ext cx="3613254" cy="3309336"/>
          </a:xfrm>
          <a:prstGeom prst="rect">
            <a:avLst/>
          </a:prstGeom>
        </p:spPr>
      </p:pic>
      <p:sp>
        <p:nvSpPr>
          <p:cNvPr id="38" name="箭头: 右 37"/>
          <p:cNvSpPr/>
          <p:nvPr/>
        </p:nvSpPr>
        <p:spPr>
          <a:xfrm rot="21202732">
            <a:off x="2429907" y="1905643"/>
            <a:ext cx="1512168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/>
          <p:cNvSpPr/>
          <p:nvPr/>
        </p:nvSpPr>
        <p:spPr>
          <a:xfrm rot="1297974">
            <a:off x="2355449" y="2713871"/>
            <a:ext cx="1610292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02" y="2908021"/>
            <a:ext cx="3859011" cy="169188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02" y="1443475"/>
            <a:ext cx="3759213" cy="148676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持续集成：问题总结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Problems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6830" y="1024255"/>
            <a:ext cx="537210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版本问题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Jenkins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似乎对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以上的版本存在不兼容的问题，重新安装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并在全局系统配置中更改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配置之后问题解决。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4930" y="1947545"/>
            <a:ext cx="5161915" cy="66738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项目设置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Maven Repository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应当设置为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to workspace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4130" y="3674745"/>
            <a:ext cx="5123815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更改</a:t>
            </a:r>
            <a:endParaRPr lang="zh-CN" altLang="en-US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ide生成的pom.xml并没有指定defaultGoal，需要自己在pom.xml中修改，或者自己在任务配置里写构建命令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76830" y="2759075"/>
            <a:ext cx="531495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BuildTest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有时在构建时会出现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不通过的情况，可以通过添加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Dskiptests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参数暂时跳过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解决问题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13774" y="3712682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25004" y="2822044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29799" y="1947369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29799" y="1072694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0595" y="1090295"/>
            <a:ext cx="4559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本次作业实现了自动部署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720090" y="1446530"/>
            <a:ext cx="794766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由于这次部署的位置与</a:t>
            </a:r>
            <a:r>
              <a:rPr lang="en-US" altLang="zh-CN" dirty="0"/>
              <a:t>jenkins</a:t>
            </a:r>
            <a:r>
              <a:rPr lang="zh-CN" altLang="en-US" dirty="0"/>
              <a:t>平台是同一服务器，所以不需要配置</a:t>
            </a:r>
            <a:r>
              <a:rPr lang="en-US" altLang="zh-CN" dirty="0"/>
              <a:t>publish over SSH</a:t>
            </a:r>
            <a:r>
              <a:rPr lang="zh-CN" altLang="en-US" dirty="0"/>
              <a:t>，直接在</a:t>
            </a:r>
            <a:r>
              <a:rPr lang="en-US" altLang="zh-CN" dirty="0"/>
              <a:t>build</a:t>
            </a:r>
            <a:r>
              <a:rPr lang="zh-CN" altLang="en-US" dirty="0"/>
              <a:t>结束后执行运行脚本，可实现每次构建结束自动关闭之前的应用，重新启动新应用。</a:t>
            </a:r>
            <a:r>
              <a:rPr lang="zh-CN" altLang="en-US" dirty="0">
                <a:sym typeface="+mn-ea"/>
              </a:rPr>
              <a:t>项目服务地址：</a:t>
            </a:r>
            <a:r>
              <a:rPr lang="zh-CN" altLang="en-US" dirty="0">
                <a:sym typeface="+mn-ea"/>
                <a:hlinkClick r:id="rId1" action="ppaction://hlinkfile"/>
              </a:rPr>
              <a:t>47.106.75.68</a:t>
            </a:r>
            <a:endParaRPr lang="zh-CN" altLang="en-US" dirty="0">
              <a:sym typeface="+mn-ea"/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注意</a:t>
            </a:r>
            <a:r>
              <a:rPr lang="zh-CN" altLang="en-US" sz="2000" b="1" dirty="0"/>
              <a:t>：</a:t>
            </a:r>
            <a:r>
              <a:rPr lang="zh-CN" altLang="en-US" dirty="0"/>
              <a:t>由于</a:t>
            </a:r>
            <a:r>
              <a:rPr lang="en-US" altLang="zh-CN" dirty="0"/>
              <a:t>jenkins</a:t>
            </a:r>
            <a:r>
              <a:rPr lang="zh-CN" altLang="en-US" dirty="0"/>
              <a:t>构建过程中启动项目运行一子进程会出现</a:t>
            </a:r>
            <a:r>
              <a:rPr lang="en-US" altLang="zh-CN" dirty="0"/>
              <a:t>IO</a:t>
            </a:r>
            <a:r>
              <a:rPr lang="zh-CN" altLang="en-US" dirty="0"/>
              <a:t>上面的问题，所以在运行前我们添加命令 </a:t>
            </a:r>
            <a:r>
              <a:rPr lang="zh-CN" altLang="en-US" b="1" dirty="0"/>
              <a:t>BUILD_ID=dontkillme  </a:t>
            </a:r>
            <a:r>
              <a:rPr lang="zh-CN" altLang="en-US" dirty="0"/>
              <a:t>防止进程被杀死，并且将输出重定向到</a:t>
            </a:r>
            <a:r>
              <a:rPr lang="en-US" altLang="zh-CN" dirty="0"/>
              <a:t>log</a:t>
            </a:r>
            <a:r>
              <a:rPr lang="zh-CN" altLang="en-US" dirty="0"/>
              <a:t>文件而不是</a:t>
            </a:r>
            <a:r>
              <a:rPr lang="en-US" altLang="zh-CN" dirty="0"/>
              <a:t>stdout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10462" y="2355227"/>
            <a:ext cx="1832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CATALOG</a:t>
            </a:r>
            <a:endParaRPr lang="zh-CN" altLang="en-US" sz="2800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1637" y="172689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目录</a:t>
            </a:r>
            <a:endParaRPr lang="zh-CN" altLang="en-US" sz="4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76263" y="2952204"/>
            <a:ext cx="720677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剪去单角的矩形 6"/>
          <p:cNvSpPr/>
          <p:nvPr/>
        </p:nvSpPr>
        <p:spPr>
          <a:xfrm rot="5400000">
            <a:off x="4212530" y="935980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8386" y="876166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2610" y="1007988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介绍篇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19" name="剪去单角的矩形 6"/>
          <p:cNvSpPr/>
          <p:nvPr/>
        </p:nvSpPr>
        <p:spPr>
          <a:xfrm rot="5400000">
            <a:off x="4212530" y="1800076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78386" y="1740262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32610" y="1872084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22" name="剪去单角的矩形 6"/>
          <p:cNvSpPr/>
          <p:nvPr/>
        </p:nvSpPr>
        <p:spPr>
          <a:xfrm rot="5400000">
            <a:off x="4212530" y="2664172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78386" y="2604358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32610" y="2736180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"/>
    </mc:Choice>
    <mc:Fallback>
      <p:transition spd="slow" advTm="54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085" y="429577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服务运行界面</a:t>
            </a:r>
            <a:endParaRPr lang="zh-CN" altLang="en-US" sz="18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783840" y="4014470"/>
          <a:ext cx="4705350" cy="86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4701540" imgH="864870" progId="Paint.Picture">
                  <p:embed/>
                </p:oleObj>
              </mc:Choice>
              <mc:Fallback>
                <p:oleObj name="" r:id="rId1" imgW="4701540" imgH="86487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3840" y="4014470"/>
                        <a:ext cx="4705350" cy="86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153795" y="903605"/>
          <a:ext cx="764159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732520" imgH="3272790" progId="Paint.Picture">
                  <p:embed/>
                </p:oleObj>
              </mc:Choice>
              <mc:Fallback>
                <p:oleObj name="" r:id="rId3" imgW="8732520" imgH="32727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3795" y="903605"/>
                        <a:ext cx="7641590" cy="302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92760" y="1496695"/>
            <a:ext cx="551815" cy="1743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/>
              <a:t>部署命令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908274" y="50448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920" y="914400"/>
            <a:ext cx="642556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Application</a:t>
            </a:r>
            <a:r>
              <a:rPr lang="zh-CN" altLang="en-US" sz="1800" dirty="0"/>
              <a:t>的监控使用了阿里巴巴的druid监控组件。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提供了</a:t>
            </a:r>
            <a:r>
              <a:rPr lang="en-US" altLang="zh-CN" sz="1800" dirty="0"/>
              <a:t>SQL</a:t>
            </a:r>
            <a:r>
              <a:rPr lang="zh-CN" altLang="en-US" sz="1800" dirty="0"/>
              <a:t>监控、</a:t>
            </a:r>
            <a:r>
              <a:rPr lang="en-US" altLang="zh-CN" sz="1800" dirty="0"/>
              <a:t>Session</a:t>
            </a:r>
            <a:r>
              <a:rPr lang="zh-CN" altLang="en-US" sz="1800" dirty="0"/>
              <a:t>监控、</a:t>
            </a:r>
            <a:r>
              <a:rPr lang="en-US" altLang="zh-CN" sz="1800" dirty="0"/>
              <a:t>URL</a:t>
            </a:r>
            <a:r>
              <a:rPr lang="zh-CN" altLang="en-US" sz="1800" dirty="0"/>
              <a:t>监控等功能，方便了开发者根据监控情况调整项目。</a:t>
            </a:r>
            <a:endParaRPr lang="zh-CN" altLang="en-US" sz="1800" dirty="0"/>
          </a:p>
        </p:txBody>
      </p:sp>
      <p:graphicFrame>
        <p:nvGraphicFramePr>
          <p:cNvPr id="3" name="对象 2"/>
          <p:cNvGraphicFramePr/>
          <p:nvPr/>
        </p:nvGraphicFramePr>
        <p:xfrm>
          <a:off x="396240" y="2160116"/>
          <a:ext cx="8521700" cy="276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" r:id="rId1" imgW="11686540" imgH="3592830" progId="Paint.Picture">
                  <p:embed/>
                </p:oleObj>
              </mc:Choice>
              <mc:Fallback>
                <p:oleObj name="" r:id="rId1" imgW="11686540" imgH="359283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" y="2160116"/>
                        <a:ext cx="8521700" cy="2767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98475" y="1151255"/>
          <a:ext cx="8244840" cy="327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" r:id="rId1" imgW="11624310" imgH="4331970" progId="Paint.Picture">
                  <p:embed/>
                </p:oleObj>
              </mc:Choice>
              <mc:Fallback>
                <p:oleObj name="" r:id="rId1" imgW="11624310" imgH="433197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8475" y="1151255"/>
                        <a:ext cx="8244840" cy="3272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36905" y="1341120"/>
          <a:ext cx="7538720" cy="289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" r:id="rId1" imgW="9875520" imgH="3985260" progId="Paint.Picture">
                  <p:embed/>
                </p:oleObj>
              </mc:Choice>
              <mc:Fallback>
                <p:oleObj name="" r:id="rId1" imgW="9875520" imgH="398526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905" y="1341120"/>
                        <a:ext cx="7538720" cy="289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03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Extended thinking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"/>
    </mc:Choice>
    <mc:Fallback>
      <p:transition spd="slow" advTm="316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4338" y="1267197"/>
            <a:ext cx="619268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因为此次实践的项目是之前的作业，功能较为单一，所以只是初步体验了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管理的自动性和可视性，但是对于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的自动测试的体会不够深入。不过从实践的经历我们推测，当在开发一个功能较多的完整项目时，其好处也将会越发显著：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保证迭代开发的质量：自动化测试能让问题趁早暴露出来，以保证提交代码的质量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自动构建节省了开发人员的操作，减少了代码的库存，及时测试，及时交付，大大减少了管理成本。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分支测试：若不同的功能通过不同的分支提交，则提测代码可以分支测试，成功后再集成到主线上。减少了代码污染，减少复杂度。</a:t>
            </a:r>
            <a:endParaRPr lang="zh-CN" altLang="en-US" sz="14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60843" y="1262117"/>
            <a:ext cx="619268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CI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CD </a:t>
            </a: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是敏捷思想的重要应用</a:t>
            </a: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！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持续集成与持续交付，保证了产品的快速迭代的同时也保持了代码的高质量。不断的获取反馈，响应反馈，正是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这一词的完美体现。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代码越早push出去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用户越早用到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团队越早得到反馈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开发的产品越来越好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不过，我们仍有一些疑惑，比如如何保证接口自动化的稳定性、上线环境的一致性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……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希望在以后能够通过参与大项目的开发来寻找答案。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25805" y="289038"/>
            <a:ext cx="1906484" cy="591942"/>
            <a:chOff x="1125805" y="289038"/>
            <a:chExt cx="1906484" cy="591942"/>
          </a:xfrm>
        </p:grpSpPr>
        <p:sp>
          <p:nvSpPr>
            <p:cNvPr id="46" name="矩形 45"/>
            <p:cNvSpPr/>
            <p:nvPr/>
          </p:nvSpPr>
          <p:spPr>
            <a:xfrm>
              <a:off x="1216421" y="289038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衡量技术债务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125805" y="573203"/>
              <a:ext cx="1906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technical debt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4258" y="126562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在应用中引入的任何变化都会增加系统复杂和无序性</a:t>
            </a:r>
            <a:endParaRPr lang="zh-CN" altLang="en-US" sz="1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207" y="2851950"/>
            <a:ext cx="3168352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新代码引入系统时会增加技术债务，若被忽视太久，越来越不可控时，会对应用的生产效率和可维护性造成负面影响。</a:t>
            </a:r>
            <a:endParaRPr lang="zh-CN" altLang="en-US" sz="1800" dirty="0"/>
          </a:p>
        </p:txBody>
      </p:sp>
      <p:sp>
        <p:nvSpPr>
          <p:cNvPr id="2" name="箭头: 下 1"/>
          <p:cNvSpPr/>
          <p:nvPr/>
        </p:nvSpPr>
        <p:spPr>
          <a:xfrm>
            <a:off x="2124298" y="886142"/>
            <a:ext cx="360040" cy="34303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87" y="1574565"/>
            <a:ext cx="5032042" cy="189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796706" y="3635733"/>
            <a:ext cx="1361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自动化检测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/>
          <p:cNvSpPr/>
          <p:nvPr/>
        </p:nvSpPr>
        <p:spPr>
          <a:xfrm rot="16200000">
            <a:off x="4576822" y="3515425"/>
            <a:ext cx="360040" cy="107161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0202" y="1440036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代码质量的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个核心：</a:t>
            </a:r>
            <a:endParaRPr kumimoji="1"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290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0" y="2016100"/>
            <a:ext cx="4517988" cy="21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2678" y="1584052"/>
            <a:ext cx="4892211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静态代码工具可以作为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过程的一部分，以深入了解代码的健康度，历史数据也可以存储，从而在一段时间内提供质量度量。可以为两个提交作比较，确定每个提交的债务度量标准。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 descr="Checkstyle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8" y="3672284"/>
            <a:ext cx="24860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Findbugs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1440036"/>
            <a:ext cx="1905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Sonar CI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90" y="3456260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15" name="矩形 14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介绍篇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01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Introduction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8"/>
    </mc:Choice>
    <mc:Fallback>
      <p:transition spd="slow" advTm="392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20242" y="267396"/>
            <a:ext cx="1217000" cy="593424"/>
            <a:chOff x="1316261" y="298621"/>
            <a:chExt cx="1217000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代码评审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79836" y="584268"/>
              <a:ext cx="10898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Code review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178" y="1583935"/>
            <a:ext cx="604867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代码分析工具可以在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服务器中执行自动代码检测，然后每个开发者负责处理提交时生成的评论注释。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4178" y="2774465"/>
            <a:ext cx="612068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自动代码审查基于一组预定义的规则，是发现潜在技术问题很好的方法，这些规则可以从主流的开发语言中下载。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68475" y="1764665"/>
            <a:ext cx="434213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Thank you</a:t>
            </a:r>
            <a:r>
              <a:rPr lang="zh-CN" altLang="en-US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！</a:t>
            </a:r>
            <a:endParaRPr lang="zh-CN" altLang="en-US" sz="6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196465" y="2879725"/>
            <a:ext cx="309626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4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06012" y="1863902"/>
            <a:ext cx="18973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Q &amp; A</a:t>
            </a:r>
            <a:endParaRPr lang="en-US" sz="54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082800" y="2865120"/>
            <a:ext cx="194437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9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6261" y="298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名词解释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210" y="556195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nones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0304" y="3719767"/>
            <a:ext cx="6387836" cy="505177"/>
            <a:chOff x="1641118" y="1420595"/>
            <a:chExt cx="6387836" cy="505177"/>
          </a:xfrm>
        </p:grpSpPr>
        <p:grpSp>
          <p:nvGrpSpPr>
            <p:cNvPr id="25" name="组合 24"/>
            <p:cNvGrpSpPr/>
            <p:nvPr/>
          </p:nvGrpSpPr>
          <p:grpSpPr>
            <a:xfrm>
              <a:off x="1641118" y="1548041"/>
              <a:ext cx="295344" cy="281188"/>
              <a:chOff x="1004888" y="993775"/>
              <a:chExt cx="2438400" cy="2332038"/>
            </a:xfrm>
            <a:solidFill>
              <a:srgbClr val="2F2637"/>
            </a:solidFill>
            <a:effectLst/>
          </p:grpSpPr>
          <p:sp>
            <p:nvSpPr>
              <p:cNvPr id="26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7" name="任意多边形 26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334316" y="1471753"/>
              <a:ext cx="1561345" cy="414288"/>
              <a:chOff x="2334316" y="1471753"/>
              <a:chExt cx="1561345" cy="414288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2334316" y="1471753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745324" y="1514958"/>
                <a:ext cx="607381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 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集成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>
              <a:off x="3788452" y="142059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6" name="文本框 36"/>
            <p:cNvSpPr txBox="1"/>
            <p:nvPr/>
          </p:nvSpPr>
          <p:spPr>
            <a:xfrm>
              <a:off x="4016113" y="1485269"/>
              <a:ext cx="3906361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狭义的集成指代码与代码之间的集成，保证代码合并不冲突；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广义的集成指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软件各个过程的集成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，包括开发、部署、测试等。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94300" y="2964727"/>
            <a:ext cx="6434654" cy="505177"/>
            <a:chOff x="1594300" y="2190945"/>
            <a:chExt cx="6434654" cy="505177"/>
          </a:xfrm>
        </p:grpSpPr>
        <p:grpSp>
          <p:nvGrpSpPr>
            <p:cNvPr id="15" name="组合 14"/>
            <p:cNvGrpSpPr/>
            <p:nvPr/>
          </p:nvGrpSpPr>
          <p:grpSpPr>
            <a:xfrm>
              <a:off x="1594300" y="2271682"/>
              <a:ext cx="379124" cy="286761"/>
              <a:chOff x="4268086" y="4221191"/>
              <a:chExt cx="509646" cy="387231"/>
            </a:xfrm>
            <a:solidFill>
              <a:srgbClr val="2F2637"/>
            </a:solidFill>
            <a:effectLst/>
          </p:grpSpPr>
          <p:sp>
            <p:nvSpPr>
              <p:cNvPr id="1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334316" y="2237389"/>
              <a:ext cx="1561345" cy="414288"/>
              <a:chOff x="2334316" y="2237389"/>
              <a:chExt cx="1561345" cy="414288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2334316" y="2237389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788151" y="2262552"/>
                <a:ext cx="546467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构建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3" name="任意多边形 32"/>
            <p:cNvSpPr/>
            <p:nvPr/>
          </p:nvSpPr>
          <p:spPr>
            <a:xfrm>
              <a:off x="3788452" y="219094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7" name="文本框 37"/>
            <p:cNvSpPr txBox="1"/>
            <p:nvPr/>
          </p:nvSpPr>
          <p:spPr>
            <a:xfrm>
              <a:off x="4016113" y="2259038"/>
              <a:ext cx="3637057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将源代码放在一起，并验证软件可以作为一个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一致的单元</a:t>
              </a:r>
              <a:endPara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运行的过程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；验证活动一般包括编译、测试、审查和部署。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24513" y="2215885"/>
            <a:ext cx="6063611" cy="505177"/>
            <a:chOff x="1630731" y="2964727"/>
            <a:chExt cx="6063611" cy="505177"/>
          </a:xfrm>
        </p:grpSpPr>
        <p:sp>
          <p:nvSpPr>
            <p:cNvPr id="13" name="任意多边形 12"/>
            <p:cNvSpPr/>
            <p:nvPr/>
          </p:nvSpPr>
          <p:spPr>
            <a:xfrm>
              <a:off x="2334316" y="3003025"/>
              <a:ext cx="1561345" cy="414288"/>
            </a:xfrm>
            <a:custGeom>
              <a:avLst/>
              <a:gdLst>
                <a:gd name="connsiteX0" fmla="*/ 1 w 2044884"/>
                <a:gd name="connsiteY0" fmla="*/ 0 h 563693"/>
                <a:gd name="connsiteX1" fmla="*/ 1778697 w 2044884"/>
                <a:gd name="connsiteY1" fmla="*/ 0 h 563693"/>
                <a:gd name="connsiteX2" fmla="*/ 2044884 w 2044884"/>
                <a:gd name="connsiteY2" fmla="*/ 281847 h 563693"/>
                <a:gd name="connsiteX3" fmla="*/ 1778697 w 2044884"/>
                <a:gd name="connsiteY3" fmla="*/ 563693 h 563693"/>
                <a:gd name="connsiteX4" fmla="*/ 0 w 2044884"/>
                <a:gd name="connsiteY4" fmla="*/ 563693 h 563693"/>
                <a:gd name="connsiteX5" fmla="*/ 266188 w 2044884"/>
                <a:gd name="connsiteY5" fmla="*/ 281846 h 56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4884" h="563693">
                  <a:moveTo>
                    <a:pt x="1" y="0"/>
                  </a:moveTo>
                  <a:lnTo>
                    <a:pt x="1778697" y="0"/>
                  </a:lnTo>
                  <a:lnTo>
                    <a:pt x="2044884" y="281847"/>
                  </a:lnTo>
                  <a:lnTo>
                    <a:pt x="1778697" y="563693"/>
                  </a:lnTo>
                  <a:lnTo>
                    <a:pt x="0" y="563693"/>
                  </a:lnTo>
                  <a:lnTo>
                    <a:pt x="266188" y="281846"/>
                  </a:lnTo>
                  <a:close/>
                </a:path>
              </a:pathLst>
            </a:custGeom>
            <a:solidFill>
              <a:srgbClr val="CB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630731" y="3063026"/>
              <a:ext cx="253942" cy="250190"/>
              <a:chOff x="6967126" y="4092464"/>
              <a:chExt cx="453105" cy="448433"/>
            </a:xfrm>
            <a:solidFill>
              <a:srgbClr val="2F2637"/>
            </a:solidFill>
            <a:effectLst/>
          </p:grpSpPr>
          <p:sp>
            <p:nvSpPr>
              <p:cNvPr id="23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4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852076" y="3051651"/>
              <a:ext cx="431051" cy="314271"/>
            </a:xfrm>
            <a:prstGeom prst="rect">
              <a:avLst/>
            </a:prstGeom>
            <a:effectLst/>
          </p:spPr>
          <p:txBody>
            <a:bodyPr wrap="none" lIns="67391" tIns="33696" rIns="67391" bIns="33696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CD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788452" y="2964727"/>
              <a:ext cx="3905890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8" name="文本框 38"/>
            <p:cNvSpPr txBox="1"/>
            <p:nvPr/>
          </p:nvSpPr>
          <p:spPr>
            <a:xfrm>
              <a:off x="4074891" y="3041571"/>
              <a:ext cx="3127302" cy="375827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Delivery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Deployment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即持续交付、持续部署</a:t>
              </a:r>
              <a:endPara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>
            <a:off x="2328439" y="1457397"/>
            <a:ext cx="1561345" cy="414288"/>
          </a:xfrm>
          <a:custGeom>
            <a:avLst/>
            <a:gdLst>
              <a:gd name="connsiteX0" fmla="*/ 1 w 2044884"/>
              <a:gd name="connsiteY0" fmla="*/ 0 h 563693"/>
              <a:gd name="connsiteX1" fmla="*/ 1778697 w 2044884"/>
              <a:gd name="connsiteY1" fmla="*/ 0 h 563693"/>
              <a:gd name="connsiteX2" fmla="*/ 2044884 w 2044884"/>
              <a:gd name="connsiteY2" fmla="*/ 281847 h 563693"/>
              <a:gd name="connsiteX3" fmla="*/ 1778697 w 2044884"/>
              <a:gd name="connsiteY3" fmla="*/ 563693 h 563693"/>
              <a:gd name="connsiteX4" fmla="*/ 0 w 2044884"/>
              <a:gd name="connsiteY4" fmla="*/ 563693 h 563693"/>
              <a:gd name="connsiteX5" fmla="*/ 266188 w 2044884"/>
              <a:gd name="connsiteY5" fmla="*/ 281846 h 56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4884" h="563693">
                <a:moveTo>
                  <a:pt x="1" y="0"/>
                </a:moveTo>
                <a:lnTo>
                  <a:pt x="1778697" y="0"/>
                </a:lnTo>
                <a:lnTo>
                  <a:pt x="2044884" y="281847"/>
                </a:lnTo>
                <a:lnTo>
                  <a:pt x="1778697" y="563693"/>
                </a:lnTo>
                <a:lnTo>
                  <a:pt x="0" y="563693"/>
                </a:lnTo>
                <a:lnTo>
                  <a:pt x="266188" y="281846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53370" y="1470478"/>
            <a:ext cx="221501" cy="281997"/>
            <a:chOff x="1605186" y="572440"/>
            <a:chExt cx="563562" cy="720725"/>
          </a:xfrm>
          <a:solidFill>
            <a:srgbClr val="2F2637"/>
          </a:solidFill>
          <a:effectLst/>
        </p:grpSpPr>
        <p:sp>
          <p:nvSpPr>
            <p:cNvPr id="19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881134" y="1507403"/>
            <a:ext cx="563806" cy="314271"/>
          </a:xfrm>
          <a:prstGeom prst="rect">
            <a:avLst/>
          </a:prstGeom>
          <a:effectLst/>
        </p:spPr>
        <p:txBody>
          <a:bodyPr wrap="square" lIns="67391" tIns="33696" rIns="67391" bIns="33696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CI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3782575" y="1411951"/>
            <a:ext cx="3905890" cy="505177"/>
          </a:xfrm>
          <a:custGeom>
            <a:avLst/>
            <a:gdLst>
              <a:gd name="connsiteX0" fmla="*/ 0 w 5290518"/>
              <a:gd name="connsiteY0" fmla="*/ 0 h 687359"/>
              <a:gd name="connsiteX1" fmla="*/ 4965933 w 5290518"/>
              <a:gd name="connsiteY1" fmla="*/ 0 h 687359"/>
              <a:gd name="connsiteX2" fmla="*/ 5290518 w 5290518"/>
              <a:gd name="connsiteY2" fmla="*/ 343680 h 687359"/>
              <a:gd name="connsiteX3" fmla="*/ 4965933 w 5290518"/>
              <a:gd name="connsiteY3" fmla="*/ 687359 h 687359"/>
              <a:gd name="connsiteX4" fmla="*/ 11383 w 5290518"/>
              <a:gd name="connsiteY4" fmla="*/ 687359 h 687359"/>
              <a:gd name="connsiteX5" fmla="*/ 330276 w 5290518"/>
              <a:gd name="connsiteY5" fmla="*/ 349706 h 68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0518" h="687359">
                <a:moveTo>
                  <a:pt x="0" y="0"/>
                </a:moveTo>
                <a:lnTo>
                  <a:pt x="4965933" y="0"/>
                </a:lnTo>
                <a:lnTo>
                  <a:pt x="5290518" y="343680"/>
                </a:lnTo>
                <a:lnTo>
                  <a:pt x="4965933" y="687359"/>
                </a:lnTo>
                <a:lnTo>
                  <a:pt x="11383" y="687359"/>
                </a:lnTo>
                <a:lnTo>
                  <a:pt x="330276" y="349706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文本框 39"/>
          <p:cNvSpPr txBox="1"/>
          <p:nvPr/>
        </p:nvSpPr>
        <p:spPr>
          <a:xfrm>
            <a:off x="4068673" y="1553569"/>
            <a:ext cx="2330610" cy="221938"/>
          </a:xfrm>
          <a:prstGeom prst="rect">
            <a:avLst/>
          </a:prstGeom>
          <a:noFill/>
          <a:effectLst/>
        </p:spPr>
        <p:txBody>
          <a:bodyPr wrap="none" lIns="67391" tIns="33696" rIns="67391" bIns="33696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Integration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，即持续集成</a:t>
            </a:r>
            <a:endParaRPr lang="en-US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2"/>
    </mc:Choice>
    <mc:Fallback>
      <p:transition spd="slow" advTm="108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持续集成的定义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340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90273" y="1086445"/>
            <a:ext cx="4688555" cy="151697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“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是一种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软件开发实践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，即团队开发成员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经常集成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他们的工作。通常，每个成员每天至少集成一次，也就意味着每天可能发生多次集成。每次集成都通过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自动化的构建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来验证，从而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尽早地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发现集成错误。”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84132" y="1192691"/>
            <a:ext cx="4272241" cy="2759630"/>
            <a:chOff x="577786" y="1367032"/>
            <a:chExt cx="4272241" cy="2759630"/>
          </a:xfrm>
        </p:grpSpPr>
        <p:sp>
          <p:nvSpPr>
            <p:cNvPr id="2" name="泪滴形 1"/>
            <p:cNvSpPr/>
            <p:nvPr/>
          </p:nvSpPr>
          <p:spPr>
            <a:xfrm rot="8035252">
              <a:off x="583696" y="1361122"/>
              <a:ext cx="2610846" cy="2622666"/>
            </a:xfrm>
            <a:prstGeom prst="teardrop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3773" y="1452174"/>
              <a:ext cx="4166254" cy="2674488"/>
              <a:chOff x="683773" y="1452174"/>
              <a:chExt cx="4166254" cy="2674488"/>
            </a:xfrm>
          </p:grpSpPr>
          <p:sp>
            <p:nvSpPr>
              <p:cNvPr id="3" name="泪滴形 2"/>
              <p:cNvSpPr/>
              <p:nvPr/>
            </p:nvSpPr>
            <p:spPr>
              <a:xfrm rot="8035252">
                <a:off x="2871432" y="2378986"/>
                <a:ext cx="1743729" cy="1751623"/>
              </a:xfrm>
              <a:prstGeom prst="teardrop">
                <a:avLst/>
              </a:prstGeom>
              <a:solidFill>
                <a:srgbClr val="EB1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858" tIns="44929" rIns="89858" bIns="44929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flipH="1">
                <a:off x="2909521" y="3145141"/>
                <a:ext cx="1692724" cy="732083"/>
              </a:xfrm>
              <a:prstGeom prst="rect">
                <a:avLst/>
              </a:prstGeom>
              <a:effectLst/>
            </p:spPr>
            <p:txBody>
              <a:bodyPr wrap="square" lIns="119784" tIns="59892" rIns="119784" bIns="59892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ThoughtWorks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公司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首席科学家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038418" y="2916339"/>
                <a:ext cx="1811609" cy="326138"/>
              </a:xfrm>
              <a:prstGeom prst="rect">
                <a:avLst/>
              </a:prstGeom>
            </p:spPr>
            <p:txBody>
              <a:bodyPr wrap="square" lIns="119784" tIns="59892" rIns="119784" bIns="59892">
                <a:spAutoFit/>
              </a:bodyPr>
              <a:lstStyle/>
              <a:p>
                <a:pPr algn="just" defTabSz="1197610" fontAlgn="base">
                  <a:lnSpc>
                    <a:spcPts val="157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Martin fowler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"/>
              <a:srcRect l="9046" t="1113" r="19974" b="4247"/>
              <a:stretch>
                <a:fillRect/>
              </a:stretch>
            </p:blipFill>
            <p:spPr>
              <a:xfrm>
                <a:off x="683773" y="1452174"/>
                <a:ext cx="2415267" cy="2415267"/>
              </a:xfrm>
              <a:custGeom>
                <a:avLst/>
                <a:gdLst>
                  <a:gd name="connsiteX0" fmla="*/ 1179308 w 2358616"/>
                  <a:gd name="connsiteY0" fmla="*/ 0 h 2358616"/>
                  <a:gd name="connsiteX1" fmla="*/ 2358616 w 2358616"/>
                  <a:gd name="connsiteY1" fmla="*/ 1179308 h 2358616"/>
                  <a:gd name="connsiteX2" fmla="*/ 1179308 w 2358616"/>
                  <a:gd name="connsiteY2" fmla="*/ 2358616 h 2358616"/>
                  <a:gd name="connsiteX3" fmla="*/ 0 w 2358616"/>
                  <a:gd name="connsiteY3" fmla="*/ 1179308 h 2358616"/>
                  <a:gd name="connsiteX4" fmla="*/ 1179308 w 2358616"/>
                  <a:gd name="connsiteY4" fmla="*/ 0 h 235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8616" h="2358616">
                    <a:moveTo>
                      <a:pt x="1179308" y="0"/>
                    </a:moveTo>
                    <a:cubicBezTo>
                      <a:pt x="1830622" y="0"/>
                      <a:pt x="2358616" y="527994"/>
                      <a:pt x="2358616" y="1179308"/>
                    </a:cubicBezTo>
                    <a:cubicBezTo>
                      <a:pt x="2358616" y="1830622"/>
                      <a:pt x="1830622" y="2358616"/>
                      <a:pt x="1179308" y="2358616"/>
                    </a:cubicBezTo>
                    <a:cubicBezTo>
                      <a:pt x="527994" y="2358616"/>
                      <a:pt x="0" y="1830622"/>
                      <a:pt x="0" y="1179308"/>
                    </a:cubicBezTo>
                    <a:cubicBezTo>
                      <a:pt x="0" y="527994"/>
                      <a:pt x="527994" y="0"/>
                      <a:pt x="1179308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26" name="矩形 25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4454661" y="2705170"/>
            <a:ext cx="4406294" cy="631671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集成的频率通常是至少每天一次，有时候可以多次。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如果在集成过程中出现异常，则应当快速反馈给相关人员。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"/>
    </mc:Choice>
    <mc:Fallback>
      <p:transition spd="slow" advTm="32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review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0" y="2347569"/>
            <a:ext cx="3415578" cy="25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1" y="1121546"/>
            <a:ext cx="3642624" cy="1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2210" y="556195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Click add text caption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923085" y="1084452"/>
            <a:ext cx="1154954" cy="3602926"/>
            <a:chOff x="4038108" y="1079996"/>
            <a:chExt cx="1154954" cy="3602926"/>
          </a:xfrm>
        </p:grpSpPr>
        <p:cxnSp>
          <p:nvCxnSpPr>
            <p:cNvPr id="52" name="直接箭头连接符 51"/>
            <p:cNvCxnSpPr/>
            <p:nvPr/>
          </p:nvCxnSpPr>
          <p:spPr>
            <a:xfrm rot="5400000">
              <a:off x="2811989" y="2881459"/>
              <a:ext cx="3602926" cy="0"/>
            </a:xfrm>
            <a:prstGeom prst="straightConnector1">
              <a:avLst/>
            </a:prstGeom>
            <a:ln w="63500" cmpd="sng">
              <a:solidFill>
                <a:srgbClr val="EB193E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rot="10800000">
              <a:off x="4038108" y="1656060"/>
              <a:ext cx="490034" cy="856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>
              <a:off x="4716586" y="3744292"/>
              <a:ext cx="476476" cy="0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 flipH="1">
            <a:off x="395260" y="2780831"/>
            <a:ext cx="3640729" cy="96791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强调开发人员提交了新代码之后，立刻进行构建、单元测试。根据测试结果，我们可以确定新代码和原有代码能否正确地集成在一起。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 flipH="1">
            <a:off x="4812712" y="1093930"/>
            <a:ext cx="4188413" cy="1286979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持续交付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在持续集成的基础上，将集成后的代码部署到更贴近真实运行环境的「类生产环境」中进行更多的测试。如果代码没有问题，可以继续手动部署到生产环境中。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就是把部署到生产环境的过程自动化。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8"/>
    </mc:Choice>
    <mc:Fallback>
      <p:transition spd="slow" advTm="55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持续集成与持续部署的优点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Advantages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49391" y="1295495"/>
            <a:ext cx="642094" cy="639200"/>
            <a:chOff x="6568487" y="1762689"/>
            <a:chExt cx="869714" cy="869714"/>
          </a:xfrm>
        </p:grpSpPr>
        <p:sp>
          <p:nvSpPr>
            <p:cNvPr id="10" name="椭圆 9"/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6841418" y="2010027"/>
              <a:ext cx="323850" cy="32385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9265" y="2450522"/>
            <a:ext cx="642094" cy="639200"/>
            <a:chOff x="7475830" y="3334254"/>
            <a:chExt cx="869714" cy="869714"/>
          </a:xfrm>
        </p:grpSpPr>
        <p:sp>
          <p:nvSpPr>
            <p:cNvPr id="13" name="椭圆 12"/>
            <p:cNvSpPr/>
            <p:nvPr/>
          </p:nvSpPr>
          <p:spPr>
            <a:xfrm>
              <a:off x="7475830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4" name="Freeform 64"/>
            <p:cNvSpPr>
              <a:spLocks noEditPoints="1"/>
            </p:cNvSpPr>
            <p:nvPr/>
          </p:nvSpPr>
          <p:spPr bwMode="auto">
            <a:xfrm>
              <a:off x="7835280" y="3611703"/>
              <a:ext cx="150813" cy="322263"/>
            </a:xfrm>
            <a:custGeom>
              <a:avLst/>
              <a:gdLst>
                <a:gd name="T0" fmla="*/ 402 w 476"/>
                <a:gd name="T1" fmla="*/ 524 h 1017"/>
                <a:gd name="T2" fmla="*/ 274 w 476"/>
                <a:gd name="T3" fmla="*/ 411 h 1017"/>
                <a:gd name="T4" fmla="*/ 204 w 476"/>
                <a:gd name="T5" fmla="*/ 330 h 1017"/>
                <a:gd name="T6" fmla="*/ 212 w 476"/>
                <a:gd name="T7" fmla="*/ 297 h 1017"/>
                <a:gd name="T8" fmla="*/ 267 w 476"/>
                <a:gd name="T9" fmla="*/ 300 h 1017"/>
                <a:gd name="T10" fmla="*/ 278 w 476"/>
                <a:gd name="T11" fmla="*/ 346 h 1017"/>
                <a:gd name="T12" fmla="*/ 328 w 476"/>
                <a:gd name="T13" fmla="*/ 403 h 1017"/>
                <a:gd name="T14" fmla="*/ 411 w 476"/>
                <a:gd name="T15" fmla="*/ 407 h 1017"/>
                <a:gd name="T16" fmla="*/ 467 w 476"/>
                <a:gd name="T17" fmla="*/ 356 h 1017"/>
                <a:gd name="T18" fmla="*/ 456 w 476"/>
                <a:gd name="T19" fmla="*/ 228 h 1017"/>
                <a:gd name="T20" fmla="*/ 369 w 476"/>
                <a:gd name="T21" fmla="*/ 133 h 1017"/>
                <a:gd name="T22" fmla="*/ 269 w 476"/>
                <a:gd name="T23" fmla="*/ 97 h 1017"/>
                <a:gd name="T24" fmla="*/ 245 w 476"/>
                <a:gd name="T25" fmla="*/ 0 h 1017"/>
                <a:gd name="T26" fmla="*/ 207 w 476"/>
                <a:gd name="T27" fmla="*/ 24 h 1017"/>
                <a:gd name="T28" fmla="*/ 131 w 476"/>
                <a:gd name="T29" fmla="*/ 119 h 1017"/>
                <a:gd name="T30" fmla="*/ 31 w 476"/>
                <a:gd name="T31" fmla="*/ 207 h 1017"/>
                <a:gd name="T32" fmla="*/ 0 w 476"/>
                <a:gd name="T33" fmla="*/ 318 h 1017"/>
                <a:gd name="T34" fmla="*/ 47 w 476"/>
                <a:gd name="T35" fmla="*/ 457 h 1017"/>
                <a:gd name="T36" fmla="*/ 174 w 476"/>
                <a:gd name="T37" fmla="*/ 582 h 1017"/>
                <a:gd name="T38" fmla="*/ 271 w 476"/>
                <a:gd name="T39" fmla="*/ 685 h 1017"/>
                <a:gd name="T40" fmla="*/ 260 w 476"/>
                <a:gd name="T41" fmla="*/ 723 h 1017"/>
                <a:gd name="T42" fmla="*/ 224 w 476"/>
                <a:gd name="T43" fmla="*/ 726 h 1017"/>
                <a:gd name="T44" fmla="*/ 201 w 476"/>
                <a:gd name="T45" fmla="*/ 679 h 1017"/>
                <a:gd name="T46" fmla="*/ 157 w 476"/>
                <a:gd name="T47" fmla="*/ 617 h 1017"/>
                <a:gd name="T48" fmla="*/ 74 w 476"/>
                <a:gd name="T49" fmla="*/ 606 h 1017"/>
                <a:gd name="T50" fmla="*/ 14 w 476"/>
                <a:gd name="T51" fmla="*/ 652 h 1017"/>
                <a:gd name="T52" fmla="*/ 12 w 476"/>
                <a:gd name="T53" fmla="*/ 765 h 1017"/>
                <a:gd name="T54" fmla="*/ 92 w 476"/>
                <a:gd name="T55" fmla="*/ 874 h 1017"/>
                <a:gd name="T56" fmla="*/ 193 w 476"/>
                <a:gd name="T57" fmla="*/ 917 h 1017"/>
                <a:gd name="T58" fmla="*/ 225 w 476"/>
                <a:gd name="T59" fmla="*/ 1015 h 1017"/>
                <a:gd name="T60" fmla="*/ 267 w 476"/>
                <a:gd name="T61" fmla="*/ 997 h 1017"/>
                <a:gd name="T62" fmla="*/ 332 w 476"/>
                <a:gd name="T63" fmla="*/ 904 h 1017"/>
                <a:gd name="T64" fmla="*/ 433 w 476"/>
                <a:gd name="T65" fmla="*/ 825 h 1017"/>
                <a:gd name="T66" fmla="*/ 476 w 476"/>
                <a:gd name="T67" fmla="*/ 698 h 1017"/>
                <a:gd name="T68" fmla="*/ 367 w 476"/>
                <a:gd name="T69" fmla="*/ 804 h 1017"/>
                <a:gd name="T70" fmla="*/ 285 w 476"/>
                <a:gd name="T71" fmla="*/ 851 h 1017"/>
                <a:gd name="T72" fmla="*/ 159 w 476"/>
                <a:gd name="T73" fmla="*/ 840 h 1017"/>
                <a:gd name="T74" fmla="*/ 84 w 476"/>
                <a:gd name="T75" fmla="*/ 770 h 1017"/>
                <a:gd name="T76" fmla="*/ 68 w 476"/>
                <a:gd name="T77" fmla="*/ 686 h 1017"/>
                <a:gd name="T78" fmla="*/ 109 w 476"/>
                <a:gd name="T79" fmla="*/ 666 h 1017"/>
                <a:gd name="T80" fmla="*/ 140 w 476"/>
                <a:gd name="T81" fmla="*/ 698 h 1017"/>
                <a:gd name="T82" fmla="*/ 201 w 476"/>
                <a:gd name="T83" fmla="*/ 785 h 1017"/>
                <a:gd name="T84" fmla="*/ 295 w 476"/>
                <a:gd name="T85" fmla="*/ 776 h 1017"/>
                <a:gd name="T86" fmla="*/ 338 w 476"/>
                <a:gd name="T87" fmla="*/ 707 h 1017"/>
                <a:gd name="T88" fmla="*/ 320 w 476"/>
                <a:gd name="T89" fmla="*/ 639 h 1017"/>
                <a:gd name="T90" fmla="*/ 172 w 476"/>
                <a:gd name="T91" fmla="*/ 497 h 1017"/>
                <a:gd name="T92" fmla="*/ 77 w 476"/>
                <a:gd name="T93" fmla="*/ 382 h 1017"/>
                <a:gd name="T94" fmla="*/ 71 w 476"/>
                <a:gd name="T95" fmla="*/ 271 h 1017"/>
                <a:gd name="T96" fmla="*/ 117 w 476"/>
                <a:gd name="T97" fmla="*/ 202 h 1017"/>
                <a:gd name="T98" fmla="*/ 219 w 476"/>
                <a:gd name="T99" fmla="*/ 159 h 1017"/>
                <a:gd name="T100" fmla="*/ 324 w 476"/>
                <a:gd name="T101" fmla="*/ 180 h 1017"/>
                <a:gd name="T102" fmla="*/ 393 w 476"/>
                <a:gd name="T103" fmla="*/ 245 h 1017"/>
                <a:gd name="T104" fmla="*/ 409 w 476"/>
                <a:gd name="T105" fmla="*/ 330 h 1017"/>
                <a:gd name="T106" fmla="*/ 359 w 476"/>
                <a:gd name="T107" fmla="*/ 348 h 1017"/>
                <a:gd name="T108" fmla="*/ 336 w 476"/>
                <a:gd name="T109" fmla="*/ 304 h 1017"/>
                <a:gd name="T110" fmla="*/ 275 w 476"/>
                <a:gd name="T111" fmla="*/ 230 h 1017"/>
                <a:gd name="T112" fmla="*/ 182 w 476"/>
                <a:gd name="T113" fmla="*/ 240 h 1017"/>
                <a:gd name="T114" fmla="*/ 138 w 476"/>
                <a:gd name="T115" fmla="*/ 318 h 1017"/>
                <a:gd name="T116" fmla="*/ 163 w 476"/>
                <a:gd name="T117" fmla="*/ 388 h 1017"/>
                <a:gd name="T118" fmla="*/ 264 w 476"/>
                <a:gd name="T119" fmla="*/ 485 h 1017"/>
                <a:gd name="T120" fmla="*/ 376 w 476"/>
                <a:gd name="T121" fmla="*/ 593 h 1017"/>
                <a:gd name="T122" fmla="*/ 412 w 476"/>
                <a:gd name="T123" fmla="*/ 683 h 1017"/>
                <a:gd name="T124" fmla="*/ 390 w 476"/>
                <a:gd name="T125" fmla="*/ 7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1017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49390" y="3605550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9641" y="3589587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39766" y="2450522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09640" y="1295495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72096" y="1819506"/>
            <a:ext cx="1873899" cy="1865807"/>
            <a:chOff x="846756" y="1094041"/>
            <a:chExt cx="2526752" cy="2515841"/>
          </a:xfrm>
        </p:grpSpPr>
        <p:sp>
          <p:nvSpPr>
            <p:cNvPr id="33" name="圆: 空心 32"/>
            <p:cNvSpPr/>
            <p:nvPr/>
          </p:nvSpPr>
          <p:spPr>
            <a:xfrm>
              <a:off x="846756" y="1094041"/>
              <a:ext cx="2526752" cy="2515841"/>
            </a:xfrm>
            <a:prstGeom prst="donu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rcRect l="7833" r="17434" b="394"/>
            <a:stretch>
              <a:fillRect/>
            </a:stretch>
          </p:blipFill>
          <p:spPr>
            <a:xfrm>
              <a:off x="931789" y="1188095"/>
              <a:ext cx="2371248" cy="2338413"/>
            </a:xfrm>
            <a:custGeom>
              <a:avLst/>
              <a:gdLst>
                <a:gd name="connsiteX0" fmla="*/ 1024257 w 2371248"/>
                <a:gd name="connsiteY0" fmla="*/ 0 h 2338413"/>
                <a:gd name="connsiteX1" fmla="*/ 1346991 w 2371248"/>
                <a:gd name="connsiteY1" fmla="*/ 0 h 2338413"/>
                <a:gd name="connsiteX2" fmla="*/ 1424569 w 2371248"/>
                <a:gd name="connsiteY2" fmla="*/ 11737 h 2338413"/>
                <a:gd name="connsiteX3" fmla="*/ 2371248 w 2371248"/>
                <a:gd name="connsiteY3" fmla="*/ 1163136 h 2338413"/>
                <a:gd name="connsiteX4" fmla="*/ 1185624 w 2371248"/>
                <a:gd name="connsiteY4" fmla="*/ 2338413 h 2338413"/>
                <a:gd name="connsiteX5" fmla="*/ 0 w 2371248"/>
                <a:gd name="connsiteY5" fmla="*/ 1163136 h 2338413"/>
                <a:gd name="connsiteX6" fmla="*/ 946680 w 2371248"/>
                <a:gd name="connsiteY6" fmla="*/ 11737 h 233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248" h="2338413">
                  <a:moveTo>
                    <a:pt x="1024257" y="0"/>
                  </a:moveTo>
                  <a:lnTo>
                    <a:pt x="1346991" y="0"/>
                  </a:lnTo>
                  <a:lnTo>
                    <a:pt x="1424569" y="11737"/>
                  </a:lnTo>
                  <a:cubicBezTo>
                    <a:pt x="1964838" y="121327"/>
                    <a:pt x="2371248" y="595184"/>
                    <a:pt x="2371248" y="1163136"/>
                  </a:cubicBezTo>
                  <a:cubicBezTo>
                    <a:pt x="2371248" y="1812224"/>
                    <a:pt x="1840426" y="2338413"/>
                    <a:pt x="1185624" y="2338413"/>
                  </a:cubicBezTo>
                  <a:cubicBezTo>
                    <a:pt x="530822" y="2338413"/>
                    <a:pt x="0" y="1812224"/>
                    <a:pt x="0" y="1163136"/>
                  </a:cubicBezTo>
                  <a:cubicBezTo>
                    <a:pt x="0" y="595184"/>
                    <a:pt x="406411" y="121327"/>
                    <a:pt x="946680" y="11737"/>
                  </a:cubicBezTo>
                  <a:close/>
                </a:path>
              </a:pathLst>
            </a:custGeom>
          </p:spPr>
        </p:pic>
      </p:grpSp>
      <p:sp>
        <p:nvSpPr>
          <p:cNvPr id="35" name="矩形 34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38318" y="1123164"/>
            <a:ext cx="2866700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建立团队开发产品的信心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持续集成使得团队成员清楚地知道每一次构建的结果，知道他们对软件的改动有哪些影响，结果怎么样。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41607" y="1145724"/>
            <a:ext cx="2138166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提高软件质量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高效的持续集成的测试一直持续进行，避免了在代码累积到一定量进行集成时代码质量低下的风险。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26733" y="2279289"/>
            <a:ext cx="2448895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增强项目的可见性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我们可以通过迭代开发、技术评审、持续集成增加项目进度和软件质量的可见性。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4097" y="2299738"/>
            <a:ext cx="2369507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节约时间，缩短项目发布周期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持续集成可以将代码编译、数据库集成、测试、审查、部署、反馈等环节自动化，缩短了项目总体耗时，将项目发布时间提前。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40310" y="3499304"/>
            <a:ext cx="2332659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解决项目管理的困惑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在持续集成实践中，项目管理者只需要把控项目进度，不需要再关注开发和测试间的接口问题。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6314" y="3524797"/>
            <a:ext cx="2138166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便捷部署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持续集成可以在任何实践发布可以部署的软件，可以经常对源代码进行改动。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持续集成与持续部署的原则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Principles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54329" y="1839096"/>
            <a:ext cx="627196" cy="534514"/>
            <a:chOff x="1255712" y="1329284"/>
            <a:chExt cx="1481807" cy="1364456"/>
          </a:xfrm>
        </p:grpSpPr>
        <p:sp>
          <p:nvSpPr>
            <p:cNvPr id="5" name="矩形 4"/>
            <p:cNvSpPr/>
            <p:nvPr/>
          </p:nvSpPr>
          <p:spPr>
            <a:xfrm>
              <a:off x="1336591" y="1329284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6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>
            <a:blip r:embed="rId1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1255712" y="1329284"/>
              <a:ext cx="1481807" cy="1284945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1690286" y="3229155"/>
            <a:ext cx="575802" cy="534514"/>
            <a:chOff x="1336591" y="2820772"/>
            <a:chExt cx="1364456" cy="1364456"/>
          </a:xfrm>
        </p:grpSpPr>
        <p:sp>
          <p:nvSpPr>
            <p:cNvPr id="8" name="矩形 7"/>
            <p:cNvSpPr/>
            <p:nvPr/>
          </p:nvSpPr>
          <p:spPr>
            <a:xfrm>
              <a:off x="1336591" y="2820772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59051" y="3059019"/>
              <a:ext cx="1040356" cy="947461"/>
              <a:chOff x="2065786" y="4184708"/>
              <a:chExt cx="1143803" cy="1041671"/>
            </a:xfrm>
          </p:grpSpPr>
          <p:pic>
            <p:nvPicPr>
              <p:cNvPr id="10" name="Picture 3" descr="\\MAGNUM\Projects\Microsoft\Cloud Power FY12\Design\ICONS_PNG\Us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25000"/>
              </a:blip>
              <a:srcRect/>
              <a:stretch>
                <a:fillRect/>
              </a:stretch>
            </p:blipFill>
            <p:spPr bwMode="auto">
              <a:xfrm>
                <a:off x="2065786" y="4184708"/>
                <a:ext cx="1041942" cy="1041671"/>
              </a:xfrm>
              <a:prstGeom prst="rect">
                <a:avLst/>
              </a:prstGeom>
              <a:noFill/>
            </p:spPr>
          </p:pic>
          <p:pic>
            <p:nvPicPr>
              <p:cNvPr id="11" name="Picture 12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48917" y="4416131"/>
                <a:ext cx="360672" cy="532913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2700362" y="1145455"/>
            <a:ext cx="5118404" cy="451561"/>
            <a:chOff x="2332033" y="1247491"/>
            <a:chExt cx="5118404" cy="451561"/>
          </a:xfrm>
        </p:grpSpPr>
        <p:sp>
          <p:nvSpPr>
            <p:cNvPr id="2" name="矩形 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维护唯一的代码仓库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694526" y="1798775"/>
            <a:ext cx="5118404" cy="451561"/>
            <a:chOff x="2332033" y="1247491"/>
            <a:chExt cx="5118404" cy="451561"/>
          </a:xfrm>
        </p:grpSpPr>
        <p:sp>
          <p:nvSpPr>
            <p:cNvPr id="22" name="矩形 2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让构建能够自测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00362" y="2520980"/>
            <a:ext cx="5118404" cy="451561"/>
            <a:chOff x="2332033" y="1247491"/>
            <a:chExt cx="5118404" cy="451561"/>
          </a:xfrm>
        </p:grpSpPr>
        <p:sp>
          <p:nvSpPr>
            <p:cNvPr id="25" name="矩形 24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每天执行多次构建，每次构建都要生成可发布的产品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00362" y="3262108"/>
            <a:ext cx="5118404" cy="451561"/>
            <a:chOff x="2332033" y="1247491"/>
            <a:chExt cx="5118404" cy="451561"/>
          </a:xfrm>
        </p:grpSpPr>
        <p:sp>
          <p:nvSpPr>
            <p:cNvPr id="28" name="矩形 27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每次提交都在主线集成的机器上做构建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94526" y="4022159"/>
            <a:ext cx="5118404" cy="451561"/>
            <a:chOff x="2332033" y="1247491"/>
            <a:chExt cx="5118404" cy="451561"/>
          </a:xfrm>
        </p:grpSpPr>
        <p:sp>
          <p:nvSpPr>
            <p:cNvPr id="31" name="矩形 30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开发人员每天至少向版本控制库提交一次代码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"/>
    </mc:Choice>
    <mc:Fallback>
      <p:transition spd="slow" advTm="46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持续集成与持续部署的工具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32210" y="556195"/>
            <a:ext cx="1299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Tools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1245551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251843" y="3281806"/>
            <a:ext cx="206172" cy="177255"/>
          </a:xfrm>
          <a:custGeom>
            <a:avLst/>
            <a:gdLst>
              <a:gd name="T0" fmla="*/ 24 w 65"/>
              <a:gd name="T1" fmla="*/ 0 h 56"/>
              <a:gd name="T2" fmla="*/ 40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3 w 65"/>
              <a:gd name="T9" fmla="*/ 22 h 56"/>
              <a:gd name="T10" fmla="*/ 45 w 65"/>
              <a:gd name="T11" fmla="*/ 36 h 56"/>
              <a:gd name="T12" fmla="*/ 36 w 65"/>
              <a:gd name="T13" fmla="*/ 52 h 56"/>
              <a:gd name="T14" fmla="*/ 28 w 65"/>
              <a:gd name="T15" fmla="*/ 52 h 56"/>
              <a:gd name="T16" fmla="*/ 19 w 65"/>
              <a:gd name="T17" fmla="*/ 36 h 56"/>
              <a:gd name="T18" fmla="*/ 11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4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4" y="0"/>
                </a:moveTo>
                <a:cubicBezTo>
                  <a:pt x="29" y="0"/>
                  <a:pt x="36" y="0"/>
                  <a:pt x="4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5" y="3"/>
                  <a:pt x="63" y="6"/>
                </a:cubicBezTo>
                <a:cubicBezTo>
                  <a:pt x="53" y="22"/>
                  <a:pt x="53" y="22"/>
                  <a:pt x="53" y="22"/>
                </a:cubicBezTo>
                <a:cubicBezTo>
                  <a:pt x="51" y="26"/>
                  <a:pt x="48" y="32"/>
                  <a:pt x="45" y="36"/>
                </a:cubicBezTo>
                <a:cubicBezTo>
                  <a:pt x="36" y="52"/>
                  <a:pt x="36" y="52"/>
                  <a:pt x="36" y="52"/>
                </a:cubicBezTo>
                <a:cubicBezTo>
                  <a:pt x="34" y="56"/>
                  <a:pt x="30" y="56"/>
                  <a:pt x="28" y="52"/>
                </a:cubicBezTo>
                <a:cubicBezTo>
                  <a:pt x="19" y="36"/>
                  <a:pt x="19" y="36"/>
                  <a:pt x="19" y="36"/>
                </a:cubicBezTo>
                <a:cubicBezTo>
                  <a:pt x="17" y="32"/>
                  <a:pt x="13" y="26"/>
                  <a:pt x="11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1" y="0"/>
                  <a:pt x="6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5125337" y="3281806"/>
            <a:ext cx="208849" cy="177255"/>
          </a:xfrm>
          <a:custGeom>
            <a:avLst/>
            <a:gdLst>
              <a:gd name="T0" fmla="*/ 25 w 66"/>
              <a:gd name="T1" fmla="*/ 0 h 56"/>
              <a:gd name="T2" fmla="*/ 41 w 66"/>
              <a:gd name="T3" fmla="*/ 0 h 56"/>
              <a:gd name="T4" fmla="*/ 59 w 66"/>
              <a:gd name="T5" fmla="*/ 0 h 56"/>
              <a:gd name="T6" fmla="*/ 63 w 66"/>
              <a:gd name="T7" fmla="*/ 6 h 56"/>
              <a:gd name="T8" fmla="*/ 54 w 66"/>
              <a:gd name="T9" fmla="*/ 22 h 56"/>
              <a:gd name="T10" fmla="*/ 46 w 66"/>
              <a:gd name="T11" fmla="*/ 36 h 56"/>
              <a:gd name="T12" fmla="*/ 37 w 66"/>
              <a:gd name="T13" fmla="*/ 52 h 56"/>
              <a:gd name="T14" fmla="*/ 29 w 66"/>
              <a:gd name="T15" fmla="*/ 52 h 56"/>
              <a:gd name="T16" fmla="*/ 20 w 66"/>
              <a:gd name="T17" fmla="*/ 36 h 56"/>
              <a:gd name="T18" fmla="*/ 12 w 66"/>
              <a:gd name="T19" fmla="*/ 22 h 56"/>
              <a:gd name="T20" fmla="*/ 2 w 66"/>
              <a:gd name="T21" fmla="*/ 6 h 56"/>
              <a:gd name="T22" fmla="*/ 6 w 66"/>
              <a:gd name="T23" fmla="*/ 0 h 56"/>
              <a:gd name="T24" fmla="*/ 25 w 66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56">
                <a:moveTo>
                  <a:pt x="25" y="0"/>
                </a:moveTo>
                <a:cubicBezTo>
                  <a:pt x="29" y="0"/>
                  <a:pt x="37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6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7399907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9" name="文本框 22"/>
          <p:cNvSpPr txBox="1">
            <a:spLocks noChangeArrowheads="1"/>
          </p:cNvSpPr>
          <p:nvPr/>
        </p:nvSpPr>
        <p:spPr bwMode="auto">
          <a:xfrm>
            <a:off x="545369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 err="1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2"/>
          <p:cNvSpPr txBox="1">
            <a:spLocks noChangeArrowheads="1"/>
          </p:cNvSpPr>
          <p:nvPr/>
        </p:nvSpPr>
        <p:spPr bwMode="auto">
          <a:xfrm>
            <a:off x="4438351" y="3603696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2"/>
          <p:cNvSpPr txBox="1">
            <a:spLocks noChangeArrowheads="1"/>
          </p:cNvSpPr>
          <p:nvPr/>
        </p:nvSpPr>
        <p:spPr bwMode="auto">
          <a:xfrm>
            <a:off x="2552866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2"/>
          <p:cNvSpPr txBox="1">
            <a:spLocks noChangeArrowheads="1"/>
          </p:cNvSpPr>
          <p:nvPr/>
        </p:nvSpPr>
        <p:spPr bwMode="auto">
          <a:xfrm>
            <a:off x="6700929" y="3603867"/>
            <a:ext cx="1604127" cy="297815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 CI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26731533624&amp;di=2f367c36bdb12da93f144236c2615459&amp;imgtype=0&amp;src=http%3A%2F%2Fdab1nmslvvntp.cloudfront.net%2Fwp-content%2Fuploads%2F2015%2F02%2F1423062384Octocat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36875" y1="92782" x2="36875" y2="92782"/>
                        <a14:foregroundMark x1="40000" y1="90075" x2="40000" y2="90075"/>
                        <a14:foregroundMark x1="46000" y1="92481" x2="46000" y2="92481"/>
                        <a14:foregroundMark x1="49250" y1="73233" x2="49250" y2="73233"/>
                        <a14:foregroundMark x1="61875" y1="46917" x2="61875" y2="46917"/>
                        <a14:foregroundMark x1="62875" y1="45414" x2="62875" y2="45414"/>
                        <a14:foregroundMark x1="63625" y1="38496" x2="63625" y2="38496"/>
                        <a14:foregroundMark x1="38125" y1="36241" x2="38125" y2="36241"/>
                        <a14:foregroundMark x1="36500" y1="43459" x2="36500" y2="43459"/>
                        <a14:foregroundMark x1="54500" y1="32030" x2="54500" y2="32030"/>
                        <a14:foregroundMark x1="47000" y1="70226" x2="47000" y2="70226"/>
                        <a14:foregroundMark x1="43250" y1="20301" x2="43250" y2="20301"/>
                        <a14:foregroundMark x1="61000" y1="20301" x2="61000" y2="20301"/>
                        <a14:foregroundMark x1="25750" y1="60602" x2="25750" y2="60602"/>
                        <a14:backgroundMark x1="2750" y1="18797" x2="2750" y2="18797"/>
                        <a14:backgroundMark x1="89750" y1="91429" x2="97250" y2="99850"/>
                        <a14:backgroundMark x1="88750" y1="28120" x2="88750" y2="28120"/>
                        <a14:backgroundMark x1="86250" y1="64962" x2="86250" y2="64962"/>
                        <a14:backgroundMark x1="15250" y1="73383" x2="15250" y2="73383"/>
                        <a14:backgroundMark x1="12875" y1="82406" x2="12875" y2="82406"/>
                        <a14:backgroundMark x1="14750" y1="95188" x2="14750" y2="95188"/>
                        <a14:backgroundMark x1="50000" y1="74286" x2="50000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4" y="1604497"/>
            <a:ext cx="1784882" cy="14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79" y1="54639" x2="50479" y2="54639"/>
                        <a14:foregroundMark x1="63578" y1="39519" x2="63578" y2="39519"/>
                        <a14:foregroundMark x1="69649" y1="31615" x2="69649" y2="31615"/>
                        <a14:foregroundMark x1="85304" y1="16838" x2="85304" y2="16838"/>
                        <a14:foregroundMark x1="89776" y1="16838" x2="89776" y2="16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99" y="1483830"/>
            <a:ext cx="2055433" cy="191096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3913" y1="85960" x2="53913" y2="85960"/>
                        <a14:foregroundMark x1="45217" y1="78797" x2="45217" y2="78797"/>
                        <a14:foregroundMark x1="45797" y1="83954" x2="45797" y2="83954"/>
                        <a14:foregroundMark x1="34783" y1="76504" x2="34783" y2="76504"/>
                        <a14:foregroundMark x1="31304" y1="64756" x2="31304" y2="64756"/>
                        <a14:foregroundMark x1="35942" y1="59312" x2="35942" y2="59312"/>
                        <a14:foregroundMark x1="50145" y1="81662" x2="50145" y2="81662"/>
                        <a14:foregroundMark x1="51884" y1="78223" x2="51884" y2="78223"/>
                        <a14:foregroundMark x1="60000" y1="86246" x2="60000" y2="86246"/>
                        <a14:foregroundMark x1="72754" y1="75072" x2="72754" y2="75072"/>
                        <a14:foregroundMark x1="64638" y1="77364" x2="64638" y2="77364"/>
                        <a14:foregroundMark x1="71304" y1="58453" x2="71304" y2="58453"/>
                        <a14:foregroundMark x1="71884" y1="41261" x2="71884" y2="41261"/>
                        <a14:foregroundMark x1="62319" y1="32378" x2="62319" y2="32378"/>
                        <a14:foregroundMark x1="55072" y1="23209" x2="55072" y2="23209"/>
                        <a14:foregroundMark x1="44928" y1="23782" x2="44928" y2="23782"/>
                        <a14:foregroundMark x1="44348" y1="40688" x2="44348" y2="44126"/>
                        <a14:foregroundMark x1="42899" y1="55301" x2="42899" y2="55301"/>
                        <a14:foregroundMark x1="54493" y1="56734" x2="54493" y2="56734"/>
                        <a14:foregroundMark x1="49855" y1="49857" x2="48116" y2="48997"/>
                        <a14:foregroundMark x1="24928" y1="40688" x2="24928" y2="40688"/>
                        <a14:foregroundMark x1="27826" y1="50430" x2="27826" y2="50430"/>
                        <a14:foregroundMark x1="38551" y1="17192" x2="38551" y2="17192"/>
                        <a14:foregroundMark x1="34783" y1="23496" x2="34783" y2="23496"/>
                        <a14:foregroundMark x1="31304" y1="28367" x2="31304" y2="28367"/>
                        <a14:backgroundMark x1="17391" y1="18911" x2="17391" y2="18911"/>
                        <a14:backgroundMark x1="84638" y1="25215" x2="84638" y2="25215"/>
                        <a14:backgroundMark x1="91014" y1="62178" x2="91014" y2="62178"/>
                        <a14:backgroundMark x1="9565" y1="84241" x2="9565" y2="84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827" y="1338560"/>
            <a:ext cx="1889058" cy="1910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281" y="902535"/>
            <a:ext cx="2102953" cy="58171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71895" y="1873250"/>
          <a:ext cx="2539365" cy="121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" r:id="rId8" imgW="4480560" imgH="2106930" progId="Paint.Picture">
                  <p:embed/>
                </p:oleObj>
              </mc:Choice>
              <mc:Fallback>
                <p:oleObj name="" r:id="rId8" imgW="4480560" imgH="210693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1895" y="1873250"/>
                        <a:ext cx="2539365" cy="121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4"/>
    </mc:Choice>
    <mc:Fallback>
      <p:transition spd="slow" advTm="15434"/>
    </mc:Fallback>
  </mc:AlternateContent>
</p:sld>
</file>

<file path=ppt/tags/tag1.xml><?xml version="1.0" encoding="utf-8"?>
<p:tagLst xmlns:p="http://schemas.openxmlformats.org/presentationml/2006/main">
  <p:tag name="TIMING" val="|3.2|2.1|2.4"/>
</p:tagLst>
</file>

<file path=ppt/tags/tag2.xml><?xml version="1.0" encoding="utf-8"?>
<p:tagLst xmlns:p="http://schemas.openxmlformats.org/presentationml/2006/main">
  <p:tag name="TIMING" val="|3.2|2.1|2.4"/>
</p:tagLst>
</file>

<file path=ppt/tags/tag3.xml><?xml version="1.0" encoding="utf-8"?>
<p:tagLst xmlns:p="http://schemas.openxmlformats.org/presentationml/2006/main">
  <p:tag name="TIMING" val="|3.2|2.1|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4028</Words>
  <Application>WPS 演示</Application>
  <PresentationFormat>自定义</PresentationFormat>
  <Paragraphs>314</Paragraphs>
  <Slides>32</Slides>
  <Notes>40</Notes>
  <HiddenSlides>1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方正颜宋简体_中</vt:lpstr>
      <vt:lpstr>微软雅黑</vt:lpstr>
      <vt:lpstr>Kartika</vt:lpstr>
      <vt:lpstr>仿宋</vt:lpstr>
      <vt:lpstr>黑体</vt:lpstr>
      <vt:lpstr>Arial Unicode MS</vt:lpstr>
      <vt:lpstr>等线</vt:lpstr>
      <vt:lpstr>华文细黑</vt:lpstr>
      <vt:lpstr>Calibri</vt:lpstr>
      <vt:lpstr>PMingLiU-ExtB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演示文稿452758757454</dc:title>
  <dc:creator>励颖</dc:creator>
  <cp:lastModifiedBy>Esdeath</cp:lastModifiedBy>
  <cp:revision>99</cp:revision>
  <dcterms:created xsi:type="dcterms:W3CDTF">2018-05-20T03:08:00Z</dcterms:created>
  <dcterms:modified xsi:type="dcterms:W3CDTF">2018-05-21T07:28:33Z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